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7" r:id="rId10"/>
  </p:sldIdLst>
  <p:sldSz cx="18288000" cy="10287000"/>
  <p:notesSz cx="6858000" cy="9144000"/>
  <p:embeddedFontLst>
    <p:embeddedFont>
      <p:font typeface="Arimo Italics" panose="020B0604020202020204" charset="0"/>
      <p:regular r:id="rId11"/>
    </p:embeddedFont>
    <p:embeddedFont>
      <p:font typeface="Gotham" panose="020B0604020202020204" charset="0"/>
      <p:regular r:id="rId12"/>
    </p:embeddedFont>
    <p:embeddedFont>
      <p:font typeface="Lato 1 Bold" panose="020B0604020202020204" charset="0"/>
      <p:regular r:id="rId13"/>
    </p:embeddedFont>
    <p:embeddedFont>
      <p:font typeface="Open Sans Bold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22" autoAdjust="0"/>
  </p:normalViewPr>
  <p:slideViewPr>
    <p:cSldViewPr>
      <p:cViewPr varScale="1">
        <p:scale>
          <a:sx n="42" d="100"/>
          <a:sy n="42" d="100"/>
        </p:scale>
        <p:origin x="73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sad-shanyrak.kz/kz/am-orshyly-ke-es.html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DFFD8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62000" y="4354896"/>
            <a:ext cx="12445644" cy="16991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29"/>
              </a:lnSpc>
            </a:pPr>
            <a:r>
              <a:rPr lang="kk-KZ" sz="5400" b="1" dirty="0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К</a:t>
            </a:r>
            <a:r>
              <a:rPr lang="en-US" sz="5400" b="1" dirty="0" err="1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онсульта</a:t>
            </a:r>
            <a:r>
              <a:rPr lang="kk-KZ" sz="5400" b="1" dirty="0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циялық</a:t>
            </a:r>
            <a:r>
              <a:rPr lang="en-US" sz="5400" b="1" dirty="0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en-US" sz="5400" b="1" dirty="0" err="1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пункт</a:t>
            </a:r>
            <a:r>
              <a:rPr lang="en-US" sz="5400" b="1" dirty="0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endParaRPr lang="kk-KZ" sz="5400" b="1" dirty="0">
              <a:solidFill>
                <a:schemeClr val="tx2"/>
              </a:solidFill>
              <a:latin typeface="Times New Roman" panose="02020603050405020304" pitchFamily="18" charset="0"/>
              <a:ea typeface="Lato 1 Bold"/>
              <a:cs typeface="Times New Roman" panose="02020603050405020304" pitchFamily="18" charset="0"/>
              <a:sym typeface="Lato 1 Bold"/>
            </a:endParaRPr>
          </a:p>
          <a:p>
            <a:pPr algn="ctr">
              <a:lnSpc>
                <a:spcPts val="4429"/>
              </a:lnSpc>
            </a:pPr>
            <a:r>
              <a:rPr lang="en-US" sz="5400" b="1" dirty="0" err="1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жұмысын</a:t>
            </a:r>
            <a:r>
              <a:rPr lang="en-US" sz="5400" b="1" dirty="0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en-US" sz="5400" b="1" dirty="0" err="1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ұйымдастыр</a:t>
            </a:r>
            <a:r>
              <a:rPr lang="kk-KZ" sz="5400" b="1" dirty="0">
                <a:solidFill>
                  <a:schemeClr val="tx2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удағы ерекшеліктер</a:t>
            </a:r>
            <a:endParaRPr lang="en-US" sz="5400" b="1" dirty="0">
              <a:solidFill>
                <a:schemeClr val="tx2"/>
              </a:solidFill>
              <a:latin typeface="Times New Roman" panose="02020603050405020304" pitchFamily="18" charset="0"/>
              <a:ea typeface="Lato 1 Bold"/>
              <a:cs typeface="Times New Roman" panose="02020603050405020304" pitchFamily="18" charset="0"/>
              <a:sym typeface="Lato 1 Bold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0" y="7609938"/>
            <a:ext cx="18288000" cy="2677062"/>
          </a:xfrm>
          <a:prstGeom prst="rect">
            <a:avLst/>
          </a:prstGeom>
          <a:solidFill>
            <a:srgbClr val="38B6FF"/>
          </a:solidFill>
        </p:spPr>
      </p:sp>
      <p:grpSp>
        <p:nvGrpSpPr>
          <p:cNvPr id="4" name="Group 4"/>
          <p:cNvGrpSpPr/>
          <p:nvPr/>
        </p:nvGrpSpPr>
        <p:grpSpPr>
          <a:xfrm>
            <a:off x="16834947" y="1007291"/>
            <a:ext cx="424353" cy="410148"/>
            <a:chOff x="0" y="0"/>
            <a:chExt cx="565804" cy="546864"/>
          </a:xfrm>
        </p:grpSpPr>
        <p:sp>
          <p:nvSpPr>
            <p:cNvPr id="5" name="AutoShape 5"/>
            <p:cNvSpPr/>
            <p:nvPr/>
          </p:nvSpPr>
          <p:spPr>
            <a:xfrm>
              <a:off x="0" y="0"/>
              <a:ext cx="565804" cy="0"/>
            </a:xfrm>
            <a:prstGeom prst="line">
              <a:avLst/>
            </a:prstGeom>
            <a:ln w="63500" cap="rnd">
              <a:solidFill>
                <a:srgbClr val="241452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6" name="AutoShape 6"/>
            <p:cNvSpPr/>
            <p:nvPr/>
          </p:nvSpPr>
          <p:spPr>
            <a:xfrm>
              <a:off x="0" y="242488"/>
              <a:ext cx="565804" cy="0"/>
            </a:xfrm>
            <a:prstGeom prst="line">
              <a:avLst/>
            </a:prstGeom>
            <a:ln w="63500" cap="rnd">
              <a:solidFill>
                <a:srgbClr val="241452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7" name="AutoShape 7"/>
            <p:cNvSpPr/>
            <p:nvPr/>
          </p:nvSpPr>
          <p:spPr>
            <a:xfrm>
              <a:off x="0" y="484975"/>
              <a:ext cx="565804" cy="0"/>
            </a:xfrm>
            <a:prstGeom prst="line">
              <a:avLst/>
            </a:prstGeom>
            <a:ln w="63500" cap="rnd">
              <a:solidFill>
                <a:srgbClr val="241452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8" name="Freeform 8"/>
          <p:cNvSpPr/>
          <p:nvPr/>
        </p:nvSpPr>
        <p:spPr>
          <a:xfrm>
            <a:off x="12218702" y="4199578"/>
            <a:ext cx="4240409" cy="1971790"/>
          </a:xfrm>
          <a:custGeom>
            <a:avLst/>
            <a:gdLst/>
            <a:ahLst/>
            <a:cxnLst/>
            <a:rect l="l" t="t" r="r" b="b"/>
            <a:pathLst>
              <a:path w="4240409" h="1971790">
                <a:moveTo>
                  <a:pt x="0" y="0"/>
                </a:moveTo>
                <a:lnTo>
                  <a:pt x="4240410" y="0"/>
                </a:lnTo>
                <a:lnTo>
                  <a:pt x="4240410" y="1971790"/>
                </a:lnTo>
                <a:lnTo>
                  <a:pt x="0" y="19717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028700" y="258704"/>
            <a:ext cx="2066622" cy="1907320"/>
          </a:xfrm>
          <a:custGeom>
            <a:avLst/>
            <a:gdLst/>
            <a:ahLst/>
            <a:cxnLst/>
            <a:rect l="l" t="t" r="r" b="b"/>
            <a:pathLst>
              <a:path w="2066622" h="1907320">
                <a:moveTo>
                  <a:pt x="0" y="0"/>
                </a:moveTo>
                <a:lnTo>
                  <a:pt x="2066622" y="0"/>
                </a:lnTo>
                <a:lnTo>
                  <a:pt x="2066622" y="1907321"/>
                </a:lnTo>
                <a:lnTo>
                  <a:pt x="0" y="19073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3471157" y="575350"/>
            <a:ext cx="12987954" cy="1590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“</a:t>
            </a:r>
            <a:r>
              <a:rPr lang="kk-KZ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Жамбыл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en-US" sz="3200" b="1" dirty="0" err="1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облысының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en-US" sz="3200" b="1" dirty="0" err="1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білім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en-US" sz="3200" b="1" dirty="0" err="1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басқармасы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kk-KZ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Сарысу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en-US" sz="3200" b="1" dirty="0" err="1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ауданының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en-US" sz="3200" b="1" dirty="0" err="1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білім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</a:t>
            </a:r>
            <a:r>
              <a:rPr lang="en-US" sz="3200" b="1" dirty="0" err="1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бөлімің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 “</a:t>
            </a:r>
            <a:r>
              <a:rPr lang="kk-KZ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Ақбота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” </a:t>
            </a:r>
            <a:r>
              <a:rPr lang="en-US" sz="3200" b="1" dirty="0" err="1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бөбекжай-балабақшасы</a:t>
            </a:r>
            <a:r>
              <a:rPr lang="en-US" sz="3200" b="1" dirty="0">
                <a:solidFill>
                  <a:srgbClr val="0453F1"/>
                </a:solidFill>
                <a:latin typeface="Times New Roman" panose="02020603050405020304" pitchFamily="18" charset="0"/>
                <a:ea typeface="Lato 1 Bold"/>
                <a:cs typeface="Times New Roman" panose="02020603050405020304" pitchFamily="18" charset="0"/>
                <a:sym typeface="Lato 1 Bold"/>
              </a:rPr>
              <a:t>” МКҚК</a:t>
            </a:r>
          </a:p>
          <a:p>
            <a:pPr algn="l">
              <a:lnSpc>
                <a:spcPts val="4200"/>
              </a:lnSpc>
            </a:pPr>
            <a:endParaRPr lang="en-US" sz="3000" b="1" dirty="0">
              <a:solidFill>
                <a:srgbClr val="0453F1"/>
              </a:solidFill>
              <a:latin typeface="Lato 1 Bold"/>
              <a:ea typeface="Lato 1 Bold"/>
              <a:cs typeface="Lato 1 Bold"/>
              <a:sym typeface="Lato 1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C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98716" y="817076"/>
            <a:ext cx="8745284" cy="4074285"/>
            <a:chOff x="0" y="95249"/>
            <a:chExt cx="11660379" cy="5432380"/>
          </a:xfrm>
        </p:grpSpPr>
        <p:sp>
          <p:nvSpPr>
            <p:cNvPr id="3" name="TextBox 3"/>
            <p:cNvSpPr txBox="1"/>
            <p:nvPr/>
          </p:nvSpPr>
          <p:spPr>
            <a:xfrm>
              <a:off x="0" y="95249"/>
              <a:ext cx="11660379" cy="191505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5625"/>
                </a:lnSpc>
              </a:pPr>
              <a:r>
                <a:rPr lang="en-US" sz="5625" b="1" dirty="0">
                  <a:solidFill>
                    <a:srgbClr val="C00000"/>
                  </a:solidFill>
                  <a:latin typeface="Times New Roman" panose="02020603050405020304" pitchFamily="18" charset="0"/>
                  <a:ea typeface="Lato 2 Bold"/>
                  <a:cs typeface="Times New Roman" panose="02020603050405020304" pitchFamily="18" charset="0"/>
                  <a:sym typeface="Lato 2 Bold"/>
                </a:rPr>
                <a:t>“</a:t>
              </a:r>
              <a:r>
                <a:rPr lang="kk-KZ" sz="5625" b="1" dirty="0">
                  <a:solidFill>
                    <a:srgbClr val="C00000"/>
                  </a:solidFill>
                  <a:latin typeface="Times New Roman" panose="02020603050405020304" pitchFamily="18" charset="0"/>
                  <a:ea typeface="Lato 2 Bold"/>
                  <a:cs typeface="Times New Roman" panose="02020603050405020304" pitchFamily="18" charset="0"/>
                  <a:sym typeface="Lato 2 Bold"/>
                </a:rPr>
                <a:t>Ақбота</a:t>
              </a:r>
              <a:r>
                <a:rPr lang="en-US" sz="5625" b="1" dirty="0">
                  <a:solidFill>
                    <a:srgbClr val="C00000"/>
                  </a:solidFill>
                  <a:latin typeface="Times New Roman" panose="02020603050405020304" pitchFamily="18" charset="0"/>
                  <a:ea typeface="Lato 2 Bold"/>
                  <a:cs typeface="Times New Roman" panose="02020603050405020304" pitchFamily="18" charset="0"/>
                  <a:sym typeface="Lato 2 Bold"/>
                </a:rPr>
                <a:t>” </a:t>
              </a:r>
              <a:r>
                <a:rPr lang="en-US" sz="5625" b="1" dirty="0" err="1">
                  <a:solidFill>
                    <a:srgbClr val="C00000"/>
                  </a:solidFill>
                  <a:latin typeface="Times New Roman" panose="02020603050405020304" pitchFamily="18" charset="0"/>
                  <a:ea typeface="Lato 2 Bold"/>
                  <a:cs typeface="Times New Roman" panose="02020603050405020304" pitchFamily="18" charset="0"/>
                  <a:sym typeface="Lato 2 Bold"/>
                </a:rPr>
                <a:t>бөбекжай-балабақшасы</a:t>
              </a:r>
              <a:r>
                <a:rPr lang="en-US" sz="5625" b="1" dirty="0">
                  <a:solidFill>
                    <a:srgbClr val="C00000"/>
                  </a:solidFill>
                  <a:latin typeface="Times New Roman" panose="02020603050405020304" pitchFamily="18" charset="0"/>
                  <a:ea typeface="Lato 2 Bold"/>
                  <a:cs typeface="Times New Roman" panose="02020603050405020304" pitchFamily="18" charset="0"/>
                  <a:sym typeface="Lato 2 Bold"/>
                </a:rPr>
                <a:t> МКҚК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4907801"/>
              <a:ext cx="9203730" cy="6198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4160"/>
                </a:lnSpc>
                <a:spcBef>
                  <a:spcPct val="0"/>
                </a:spcBef>
              </a:pPr>
              <a:endParaRPr>
                <a:solidFill>
                  <a:srgbClr val="C00000"/>
                </a:solidFill>
              </a:endParaRPr>
            </a:p>
          </p:txBody>
        </p:sp>
      </p:grpSp>
      <p:sp>
        <p:nvSpPr>
          <p:cNvPr id="5" name="AutoShape 5"/>
          <p:cNvSpPr/>
          <p:nvPr/>
        </p:nvSpPr>
        <p:spPr>
          <a:xfrm>
            <a:off x="13463362" y="0"/>
            <a:ext cx="4824638" cy="10287000"/>
          </a:xfrm>
          <a:prstGeom prst="rect">
            <a:avLst/>
          </a:prstGeom>
          <a:solidFill>
            <a:srgbClr val="2C92D5"/>
          </a:solidFill>
        </p:spPr>
      </p:sp>
      <p:sp>
        <p:nvSpPr>
          <p:cNvPr id="9" name="TextBox 9"/>
          <p:cNvSpPr txBox="1"/>
          <p:nvPr/>
        </p:nvSpPr>
        <p:spPr>
          <a:xfrm>
            <a:off x="228600" y="2705100"/>
            <a:ext cx="7927491" cy="48029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99"/>
              </a:lnSpc>
              <a:spcBef>
                <a:spcPct val="0"/>
              </a:spcBef>
            </a:pPr>
            <a:endParaRPr dirty="0"/>
          </a:p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Сарысу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ауданы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Саудакент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ауылында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орналасқан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.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Ғимарат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197</a:t>
            </a: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9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жылы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салынған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.</a:t>
            </a:r>
          </a:p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Балабақша 2003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жылы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ашылып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өз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жұмысын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бастады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. </a:t>
            </a:r>
          </a:p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Балабақша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– </a:t>
            </a:r>
            <a:r>
              <a:rPr lang="kk-KZ" sz="2999" b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11 </a:t>
            </a:r>
            <a:r>
              <a:rPr lang="en-US" sz="2999" b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топтық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, </a:t>
            </a: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280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балаға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арналған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. </a:t>
            </a:r>
          </a:p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Ауылдағы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халық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саны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- 6</a:t>
            </a: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0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50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адам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, </a:t>
            </a:r>
          </a:p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2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жастан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5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жасқа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дейін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250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бала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бар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. </a:t>
            </a:r>
          </a:p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Балабақшаға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келетін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бала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</a:t>
            </a:r>
            <a:r>
              <a:rPr lang="en-US" sz="2999" b="1" dirty="0" err="1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саны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 - </a:t>
            </a:r>
            <a:r>
              <a:rPr lang="kk-KZ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250</a:t>
            </a:r>
            <a:r>
              <a:rPr lang="en-US" sz="2999" b="1" dirty="0">
                <a:solidFill>
                  <a:schemeClr val="tx2"/>
                </a:solidFill>
                <a:latin typeface="Times New Roman" panose="02020603050405020304" pitchFamily="18" charset="0"/>
                <a:ea typeface="Futura Bold"/>
                <a:cs typeface="Times New Roman" panose="02020603050405020304" pitchFamily="18" charset="0"/>
                <a:sym typeface="Futura Bold"/>
              </a:rPr>
              <a:t>. </a:t>
            </a:r>
          </a:p>
        </p:txBody>
      </p:sp>
      <p:pic>
        <p:nvPicPr>
          <p:cNvPr id="11" name="Сурет 10">
            <a:extLst>
              <a:ext uri="{FF2B5EF4-FFF2-40B4-BE49-F238E27FC236}">
                <a16:creationId xmlns:a16="http://schemas.microsoft.com/office/drawing/2014/main" id="{6BE7063C-1FE8-53A6-CA53-B1B84C2FA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1187990"/>
            <a:ext cx="9202484" cy="75441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9520308" y="996449"/>
            <a:ext cx="1203885" cy="8412891"/>
          </a:xfrm>
          <a:prstGeom prst="rect">
            <a:avLst/>
          </a:prstGeom>
          <a:solidFill>
            <a:srgbClr val="191919">
              <a:alpha val="4706"/>
            </a:srgbClr>
          </a:solidFill>
        </p:spPr>
      </p:sp>
      <p:grpSp>
        <p:nvGrpSpPr>
          <p:cNvPr id="3" name="Group 3"/>
          <p:cNvGrpSpPr/>
          <p:nvPr/>
        </p:nvGrpSpPr>
        <p:grpSpPr>
          <a:xfrm>
            <a:off x="9520308" y="1264352"/>
            <a:ext cx="1203885" cy="1172728"/>
            <a:chOff x="0" y="0"/>
            <a:chExt cx="3924555" cy="382298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924555" cy="3822984"/>
            </a:xfrm>
            <a:custGeom>
              <a:avLst/>
              <a:gdLst/>
              <a:ahLst/>
              <a:cxnLst/>
              <a:rect l="l" t="t" r="r" b="b"/>
              <a:pathLst>
                <a:path w="3924555" h="3822984">
                  <a:moveTo>
                    <a:pt x="3800095" y="3822984"/>
                  </a:moveTo>
                  <a:lnTo>
                    <a:pt x="124460" y="3822984"/>
                  </a:lnTo>
                  <a:cubicBezTo>
                    <a:pt x="55880" y="3822984"/>
                    <a:pt x="0" y="3767105"/>
                    <a:pt x="0" y="369852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00095" y="0"/>
                  </a:lnTo>
                  <a:cubicBezTo>
                    <a:pt x="3868675" y="0"/>
                    <a:pt x="3924555" y="55880"/>
                    <a:pt x="3924555" y="124460"/>
                  </a:cubicBezTo>
                  <a:lnTo>
                    <a:pt x="3924555" y="3698525"/>
                  </a:lnTo>
                  <a:cubicBezTo>
                    <a:pt x="3924555" y="3767105"/>
                    <a:pt x="3868675" y="3822984"/>
                    <a:pt x="3800095" y="3822984"/>
                  </a:cubicBezTo>
                  <a:close/>
                </a:path>
              </a:pathLst>
            </a:custGeom>
            <a:solidFill>
              <a:srgbClr val="3EDAD8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9520308" y="3012765"/>
            <a:ext cx="1203885" cy="1172728"/>
            <a:chOff x="0" y="0"/>
            <a:chExt cx="3924555" cy="382298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924555" cy="3822984"/>
            </a:xfrm>
            <a:custGeom>
              <a:avLst/>
              <a:gdLst/>
              <a:ahLst/>
              <a:cxnLst/>
              <a:rect l="l" t="t" r="r" b="b"/>
              <a:pathLst>
                <a:path w="3924555" h="3822984">
                  <a:moveTo>
                    <a:pt x="3800095" y="3822984"/>
                  </a:moveTo>
                  <a:lnTo>
                    <a:pt x="124460" y="3822984"/>
                  </a:lnTo>
                  <a:cubicBezTo>
                    <a:pt x="55880" y="3822984"/>
                    <a:pt x="0" y="3767105"/>
                    <a:pt x="0" y="369852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00095" y="0"/>
                  </a:lnTo>
                  <a:cubicBezTo>
                    <a:pt x="3868675" y="0"/>
                    <a:pt x="3924555" y="55880"/>
                    <a:pt x="3924555" y="124460"/>
                  </a:cubicBezTo>
                  <a:lnTo>
                    <a:pt x="3924555" y="3698525"/>
                  </a:lnTo>
                  <a:cubicBezTo>
                    <a:pt x="3924555" y="3767105"/>
                    <a:pt x="3868675" y="3822984"/>
                    <a:pt x="3800095" y="3822984"/>
                  </a:cubicBezTo>
                  <a:close/>
                </a:path>
              </a:pathLst>
            </a:custGeom>
            <a:solidFill>
              <a:srgbClr val="37C9EF"/>
            </a:solidFill>
          </p:spPr>
        </p:sp>
      </p:grpSp>
      <p:grpSp>
        <p:nvGrpSpPr>
          <p:cNvPr id="7" name="Group 7"/>
          <p:cNvGrpSpPr/>
          <p:nvPr/>
        </p:nvGrpSpPr>
        <p:grpSpPr>
          <a:xfrm>
            <a:off x="9520308" y="5202894"/>
            <a:ext cx="1203885" cy="1172728"/>
            <a:chOff x="0" y="0"/>
            <a:chExt cx="3924555" cy="382298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924555" cy="3822984"/>
            </a:xfrm>
            <a:custGeom>
              <a:avLst/>
              <a:gdLst/>
              <a:ahLst/>
              <a:cxnLst/>
              <a:rect l="l" t="t" r="r" b="b"/>
              <a:pathLst>
                <a:path w="3924555" h="3822984">
                  <a:moveTo>
                    <a:pt x="3800095" y="3822984"/>
                  </a:moveTo>
                  <a:lnTo>
                    <a:pt x="124460" y="3822984"/>
                  </a:lnTo>
                  <a:cubicBezTo>
                    <a:pt x="55880" y="3822984"/>
                    <a:pt x="0" y="3767105"/>
                    <a:pt x="0" y="369852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00095" y="0"/>
                  </a:lnTo>
                  <a:cubicBezTo>
                    <a:pt x="3868675" y="0"/>
                    <a:pt x="3924555" y="55880"/>
                    <a:pt x="3924555" y="124460"/>
                  </a:cubicBezTo>
                  <a:lnTo>
                    <a:pt x="3924555" y="3698525"/>
                  </a:lnTo>
                  <a:cubicBezTo>
                    <a:pt x="3924555" y="3767105"/>
                    <a:pt x="3868675" y="3822984"/>
                    <a:pt x="3800095" y="3822984"/>
                  </a:cubicBezTo>
                  <a:close/>
                </a:path>
              </a:pathLst>
            </a:custGeom>
            <a:solidFill>
              <a:srgbClr val="2C92D5"/>
            </a:solidFill>
          </p:spPr>
        </p:sp>
      </p:grpSp>
      <p:grpSp>
        <p:nvGrpSpPr>
          <p:cNvPr id="9" name="Group 9"/>
          <p:cNvGrpSpPr/>
          <p:nvPr/>
        </p:nvGrpSpPr>
        <p:grpSpPr>
          <a:xfrm>
            <a:off x="9520308" y="7623397"/>
            <a:ext cx="1203885" cy="1172728"/>
            <a:chOff x="0" y="0"/>
            <a:chExt cx="3924555" cy="3822984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924555" cy="3822984"/>
            </a:xfrm>
            <a:custGeom>
              <a:avLst/>
              <a:gdLst/>
              <a:ahLst/>
              <a:cxnLst/>
              <a:rect l="l" t="t" r="r" b="b"/>
              <a:pathLst>
                <a:path w="3924555" h="3822984">
                  <a:moveTo>
                    <a:pt x="3800095" y="3822984"/>
                  </a:moveTo>
                  <a:lnTo>
                    <a:pt x="124460" y="3822984"/>
                  </a:lnTo>
                  <a:cubicBezTo>
                    <a:pt x="55880" y="3822984"/>
                    <a:pt x="0" y="3767105"/>
                    <a:pt x="0" y="369852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00095" y="0"/>
                  </a:lnTo>
                  <a:cubicBezTo>
                    <a:pt x="3868675" y="0"/>
                    <a:pt x="3924555" y="55880"/>
                    <a:pt x="3924555" y="124460"/>
                  </a:cubicBezTo>
                  <a:lnTo>
                    <a:pt x="3924555" y="3698525"/>
                  </a:lnTo>
                  <a:cubicBezTo>
                    <a:pt x="3924555" y="3767105"/>
                    <a:pt x="3868675" y="3822984"/>
                    <a:pt x="3800095" y="3822984"/>
                  </a:cubicBezTo>
                  <a:close/>
                </a:path>
              </a:pathLst>
            </a:custGeom>
            <a:solidFill>
              <a:srgbClr val="13538A"/>
            </a:solidFill>
          </p:spPr>
        </p:sp>
      </p:grpSp>
      <p:sp>
        <p:nvSpPr>
          <p:cNvPr id="11" name="AutoShape 11"/>
          <p:cNvSpPr/>
          <p:nvPr/>
        </p:nvSpPr>
        <p:spPr>
          <a:xfrm>
            <a:off x="0" y="4042582"/>
            <a:ext cx="1028700" cy="2201836"/>
          </a:xfrm>
          <a:prstGeom prst="rect">
            <a:avLst/>
          </a:prstGeom>
          <a:solidFill>
            <a:srgbClr val="3EDAD8"/>
          </a:solidFill>
        </p:spPr>
      </p:sp>
      <p:sp>
        <p:nvSpPr>
          <p:cNvPr id="12" name="Freeform 12"/>
          <p:cNvSpPr/>
          <p:nvPr/>
        </p:nvSpPr>
        <p:spPr>
          <a:xfrm>
            <a:off x="9826051" y="7902169"/>
            <a:ext cx="592401" cy="615185"/>
          </a:xfrm>
          <a:custGeom>
            <a:avLst/>
            <a:gdLst/>
            <a:ahLst/>
            <a:cxnLst/>
            <a:rect l="l" t="t" r="r" b="b"/>
            <a:pathLst>
              <a:path w="592401" h="615185">
                <a:moveTo>
                  <a:pt x="0" y="0"/>
                </a:moveTo>
                <a:lnTo>
                  <a:pt x="592400" y="0"/>
                </a:lnTo>
                <a:lnTo>
                  <a:pt x="592400" y="615185"/>
                </a:lnTo>
                <a:lnTo>
                  <a:pt x="0" y="61518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48678" t="-42098" r="-54307" b="-53369"/>
            </a:stretch>
          </a:blipFill>
        </p:spPr>
      </p:sp>
      <p:grpSp>
        <p:nvGrpSpPr>
          <p:cNvPr id="13" name="Group 13"/>
          <p:cNvGrpSpPr/>
          <p:nvPr/>
        </p:nvGrpSpPr>
        <p:grpSpPr>
          <a:xfrm>
            <a:off x="9826051" y="3339954"/>
            <a:ext cx="592401" cy="518350"/>
            <a:chOff x="0" y="0"/>
            <a:chExt cx="812800" cy="7112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11" cy="711200"/>
            </a:xfrm>
            <a:custGeom>
              <a:avLst/>
              <a:gdLst/>
              <a:ahLst/>
              <a:cxnLst/>
              <a:rect l="l" t="t" r="r" b="b"/>
              <a:pathLst>
                <a:path w="812811" h="711200">
                  <a:moveTo>
                    <a:pt x="530371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75871"/>
                  </a:cubicBezTo>
                  <a:cubicBezTo>
                    <a:pt x="0" y="386169"/>
                    <a:pt x="66279" y="481310"/>
                    <a:pt x="162037" y="525451"/>
                  </a:cubicBezTo>
                  <a:lnTo>
                    <a:pt x="162037" y="711200"/>
                  </a:lnTo>
                  <a:lnTo>
                    <a:pt x="353844" y="551732"/>
                  </a:lnTo>
                  <a:lnTo>
                    <a:pt x="530371" y="551732"/>
                  </a:lnTo>
                  <a:cubicBezTo>
                    <a:pt x="686363" y="551732"/>
                    <a:pt x="812800" y="428220"/>
                    <a:pt x="812800" y="275861"/>
                  </a:cubicBezTo>
                  <a:cubicBezTo>
                    <a:pt x="812811" y="123512"/>
                    <a:pt x="686363" y="0"/>
                    <a:pt x="53037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28575"/>
              <a:ext cx="812800" cy="4921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4"/>
                </a:lnSpc>
              </a:pPr>
              <a:endParaRPr/>
            </a:p>
          </p:txBody>
        </p:sp>
      </p:grpSp>
      <p:sp>
        <p:nvSpPr>
          <p:cNvPr id="16" name="Freeform 16"/>
          <p:cNvSpPr/>
          <p:nvPr/>
        </p:nvSpPr>
        <p:spPr>
          <a:xfrm>
            <a:off x="9650870" y="5437178"/>
            <a:ext cx="942763" cy="807240"/>
          </a:xfrm>
          <a:custGeom>
            <a:avLst/>
            <a:gdLst/>
            <a:ahLst/>
            <a:cxnLst/>
            <a:rect l="l" t="t" r="r" b="b"/>
            <a:pathLst>
              <a:path w="942763" h="807240">
                <a:moveTo>
                  <a:pt x="0" y="0"/>
                </a:moveTo>
                <a:lnTo>
                  <a:pt x="942762" y="0"/>
                </a:lnTo>
                <a:lnTo>
                  <a:pt x="942762" y="807240"/>
                </a:lnTo>
                <a:lnTo>
                  <a:pt x="0" y="80724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>
            <a:off x="9743664" y="1419613"/>
            <a:ext cx="757173" cy="862206"/>
          </a:xfrm>
          <a:custGeom>
            <a:avLst/>
            <a:gdLst/>
            <a:ahLst/>
            <a:cxnLst/>
            <a:rect l="l" t="t" r="r" b="b"/>
            <a:pathLst>
              <a:path w="757173" h="862206">
                <a:moveTo>
                  <a:pt x="0" y="0"/>
                </a:moveTo>
                <a:lnTo>
                  <a:pt x="757174" y="0"/>
                </a:lnTo>
                <a:lnTo>
                  <a:pt x="757174" y="862205"/>
                </a:lnTo>
                <a:lnTo>
                  <a:pt x="0" y="86220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grpSp>
        <p:nvGrpSpPr>
          <p:cNvPr id="18" name="Group 18"/>
          <p:cNvGrpSpPr/>
          <p:nvPr/>
        </p:nvGrpSpPr>
        <p:grpSpPr>
          <a:xfrm>
            <a:off x="11553891" y="1019655"/>
            <a:ext cx="5972109" cy="1465407"/>
            <a:chOff x="0" y="-14076"/>
            <a:chExt cx="7962812" cy="1953875"/>
          </a:xfrm>
        </p:grpSpPr>
        <p:sp>
          <p:nvSpPr>
            <p:cNvPr id="19" name="TextBox 19"/>
            <p:cNvSpPr txBox="1"/>
            <p:nvPr/>
          </p:nvSpPr>
          <p:spPr>
            <a:xfrm>
              <a:off x="0" y="708693"/>
              <a:ext cx="7962812" cy="123110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3599"/>
                </a:lnSpc>
              </a:pP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Әр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оқу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жылына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құрылып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,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мекеме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басшысымен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бекітіледі</a:t>
              </a:r>
              <a:endParaRPr lang="en-US" sz="3000" b="1" spc="119" dirty="0">
                <a:solidFill>
                  <a:srgbClr val="191919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endParaRP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14076"/>
              <a:ext cx="7607212" cy="54023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54"/>
                </a:lnSpc>
                <a:spcBef>
                  <a:spcPct val="0"/>
                </a:spcBef>
              </a:pPr>
              <a:r>
                <a:rPr lang="en-US" sz="2600" b="1" spc="101" dirty="0">
                  <a:solidFill>
                    <a:srgbClr val="2C92D5"/>
                  </a:solidFill>
                  <a:latin typeface="Times New Roman" panose="02020603050405020304" pitchFamily="18" charset="0"/>
                  <a:ea typeface="Clear Sans Medium"/>
                  <a:cs typeface="Times New Roman" panose="02020603050405020304" pitchFamily="18" charset="0"/>
                  <a:sym typeface="Clear Sans Medium"/>
                </a:rPr>
                <a:t>ЖЫЛДЫҚ ЖОСПАРЫ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514547" y="2948857"/>
            <a:ext cx="6647358" cy="4472118"/>
            <a:chOff x="0" y="33275"/>
            <a:chExt cx="8863144" cy="5962823"/>
          </a:xfrm>
        </p:grpSpPr>
        <p:sp>
          <p:nvSpPr>
            <p:cNvPr id="22" name="TextBox 22"/>
            <p:cNvSpPr txBox="1"/>
            <p:nvPr/>
          </p:nvSpPr>
          <p:spPr>
            <a:xfrm>
              <a:off x="0" y="33275"/>
              <a:ext cx="8863144" cy="34197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981"/>
                </a:lnSpc>
              </a:pPr>
              <a:r>
                <a:rPr lang="en-US" sz="4050" b="1" spc="243" dirty="0">
                  <a:solidFill>
                    <a:srgbClr val="2C92D5"/>
                  </a:solidFill>
                  <a:latin typeface="Times New Roman" panose="02020603050405020304" pitchFamily="18" charset="0"/>
                  <a:ea typeface="Clear Sans Bold"/>
                  <a:cs typeface="Times New Roman" panose="02020603050405020304" pitchFamily="18" charset="0"/>
                  <a:sym typeface="Clear Sans Bold"/>
                </a:rPr>
                <a:t>АТА-АНАЛАРҒА АРНАЛҒАН КОНСУЛ</a:t>
              </a:r>
              <a:r>
                <a:rPr lang="kk-KZ" sz="4050" b="1" spc="243" dirty="0">
                  <a:solidFill>
                    <a:srgbClr val="2C92D5"/>
                  </a:solidFill>
                  <a:latin typeface="Times New Roman" panose="02020603050405020304" pitchFamily="18" charset="0"/>
                  <a:ea typeface="Clear Sans Bold"/>
                  <a:cs typeface="Times New Roman" panose="02020603050405020304" pitchFamily="18" charset="0"/>
                  <a:sym typeface="Clear Sans Bold"/>
                </a:rPr>
                <a:t>ЬТАЦИЯЛЫҚ</a:t>
              </a:r>
              <a:r>
                <a:rPr lang="en-US" sz="4050" b="1" spc="243" dirty="0">
                  <a:solidFill>
                    <a:srgbClr val="2C92D5"/>
                  </a:solidFill>
                  <a:latin typeface="Times New Roman" panose="02020603050405020304" pitchFamily="18" charset="0"/>
                  <a:ea typeface="Clear Sans Bold"/>
                  <a:cs typeface="Times New Roman" panose="02020603050405020304" pitchFamily="18" charset="0"/>
                  <a:sym typeface="Clear Sans Bold"/>
                </a:rPr>
                <a:t> ПУНКТ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3759931"/>
              <a:ext cx="8863144" cy="22361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4499"/>
                </a:lnSpc>
              </a:pP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Балабақшамызда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2022 </a:t>
              </a: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жылдан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бері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“</a:t>
              </a: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Ата-аналарға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кеңес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беру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пункті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” </a:t>
              </a: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жұмыс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200" b="1" spc="5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жасайды</a:t>
              </a:r>
              <a:r>
                <a:rPr lang="en-US" sz="3200" b="1" spc="5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.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553891" y="4870480"/>
            <a:ext cx="6462107" cy="1927072"/>
            <a:chOff x="0" y="-14076"/>
            <a:chExt cx="8616143" cy="2569429"/>
          </a:xfrm>
        </p:grpSpPr>
        <p:sp>
          <p:nvSpPr>
            <p:cNvPr id="25" name="TextBox 25"/>
            <p:cNvSpPr txBox="1"/>
            <p:nvPr/>
          </p:nvSpPr>
          <p:spPr>
            <a:xfrm>
              <a:off x="0" y="708693"/>
              <a:ext cx="8616143" cy="1846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599"/>
                </a:lnSpc>
              </a:pP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Меңгеруші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,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әдіскер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,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педагог-психолог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,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музыка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жетекшісі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,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медбике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және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топ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тәрбиешілері</a:t>
              </a:r>
              <a:endParaRPr lang="en-US" sz="3000" b="1" spc="119" dirty="0">
                <a:solidFill>
                  <a:srgbClr val="191919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endParaRP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14076"/>
              <a:ext cx="8616143" cy="5402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54"/>
                </a:lnSpc>
                <a:spcBef>
                  <a:spcPct val="0"/>
                </a:spcBef>
              </a:pPr>
              <a:r>
                <a:rPr lang="en-US" sz="2600" b="1" spc="101" dirty="0">
                  <a:solidFill>
                    <a:srgbClr val="2C92D5"/>
                  </a:solidFill>
                  <a:latin typeface="Times New Roman" panose="02020603050405020304" pitchFamily="18" charset="0"/>
                  <a:ea typeface="Clear Sans Medium"/>
                  <a:cs typeface="Times New Roman" panose="02020603050405020304" pitchFamily="18" charset="0"/>
                  <a:sym typeface="Clear Sans Medium"/>
                </a:rPr>
                <a:t>МАМАНДАР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11553891" y="2680351"/>
            <a:ext cx="6734109" cy="1927072"/>
            <a:chOff x="0" y="-14076"/>
            <a:chExt cx="8978812" cy="2569429"/>
          </a:xfrm>
        </p:grpSpPr>
        <p:sp>
          <p:nvSpPr>
            <p:cNvPr id="28" name="TextBox 28"/>
            <p:cNvSpPr txBox="1"/>
            <p:nvPr/>
          </p:nvSpPr>
          <p:spPr>
            <a:xfrm>
              <a:off x="0" y="708693"/>
              <a:ext cx="8978812" cy="1846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599"/>
                </a:lnSpc>
              </a:pP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Аптаның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әр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күнінде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белгіленген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уақытта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жоспардан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тыс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кеңес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беру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кестеге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сай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жүргізіледі</a:t>
              </a:r>
              <a:endParaRPr lang="en-US" sz="3000" b="1" spc="119" dirty="0">
                <a:solidFill>
                  <a:srgbClr val="191919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endParaRP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14076"/>
              <a:ext cx="8978812" cy="5402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54"/>
                </a:lnSpc>
                <a:spcBef>
                  <a:spcPct val="0"/>
                </a:spcBef>
              </a:pPr>
              <a:r>
                <a:rPr lang="kk-KZ" sz="2600" b="1" spc="101" dirty="0">
                  <a:solidFill>
                    <a:srgbClr val="2C92D5"/>
                  </a:solidFill>
                  <a:latin typeface="Times New Roman" panose="02020603050405020304" pitchFamily="18" charset="0"/>
                  <a:ea typeface="Clear Sans Bold"/>
                  <a:cs typeface="Times New Roman" panose="02020603050405020304" pitchFamily="18" charset="0"/>
                  <a:sym typeface="Clear Sans Bold"/>
                </a:rPr>
                <a:t>ЖҰМЫС </a:t>
              </a:r>
              <a:r>
                <a:rPr lang="en-US" sz="2600" b="1" spc="101" dirty="0">
                  <a:solidFill>
                    <a:srgbClr val="2C92D5"/>
                  </a:solidFill>
                  <a:latin typeface="Times New Roman" panose="02020603050405020304" pitchFamily="18" charset="0"/>
                  <a:ea typeface="Clear Sans Bold"/>
                  <a:cs typeface="Times New Roman" panose="02020603050405020304" pitchFamily="18" charset="0"/>
                  <a:sym typeface="Clear Sans Bold"/>
                </a:rPr>
                <a:t>КЕСТЕСІ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11553891" y="7206035"/>
            <a:ext cx="6919907" cy="2850401"/>
            <a:chOff x="0" y="-14076"/>
            <a:chExt cx="9226543" cy="3800534"/>
          </a:xfrm>
        </p:grpSpPr>
        <p:sp>
          <p:nvSpPr>
            <p:cNvPr id="31" name="TextBox 31"/>
            <p:cNvSpPr txBox="1"/>
            <p:nvPr/>
          </p:nvSpPr>
          <p:spPr>
            <a:xfrm>
              <a:off x="0" y="708693"/>
              <a:ext cx="9226543" cy="307776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599"/>
                </a:lnSpc>
              </a:pP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Әр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оқу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жылы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сайын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кеңес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беру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</a:p>
            <a:p>
              <a:pPr algn="l">
                <a:lnSpc>
                  <a:spcPts val="3599"/>
                </a:lnSpc>
              </a:pP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пункті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жұмысы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нәтижесінде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балабақшаға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тіркелген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балалар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саны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анықталып</a:t>
              </a:r>
              <a:r>
                <a:rPr lang="en-US" sz="3000" b="1" spc="119" dirty="0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, </a:t>
              </a:r>
              <a:r>
                <a:rPr lang="en-US" sz="3000" b="1" spc="119" dirty="0" err="1">
                  <a:solidFill>
                    <a:srgbClr val="191919"/>
                  </a:solidFill>
                  <a:latin typeface="Times New Roman" panose="02020603050405020304" pitchFamily="18" charset="0"/>
                  <a:ea typeface="Open Sans Bold"/>
                  <a:cs typeface="Times New Roman" panose="02020603050405020304" pitchFamily="18" charset="0"/>
                  <a:sym typeface="Open Sans Bold"/>
                </a:rPr>
                <a:t>қорытындыланады</a:t>
              </a:r>
              <a:endParaRPr lang="en-US" sz="3000" b="1" spc="119" dirty="0">
                <a:solidFill>
                  <a:srgbClr val="191919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endParaRP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14076"/>
              <a:ext cx="9226543" cy="5402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54"/>
                </a:lnSpc>
                <a:spcBef>
                  <a:spcPct val="0"/>
                </a:spcBef>
              </a:pPr>
              <a:r>
                <a:rPr lang="en-US" sz="2600" b="1" spc="101" dirty="0">
                  <a:solidFill>
                    <a:srgbClr val="2C92D5"/>
                  </a:solidFill>
                  <a:latin typeface="Times New Roman" panose="02020603050405020304" pitchFamily="18" charset="0"/>
                  <a:ea typeface="Clear Sans Bold"/>
                  <a:cs typeface="Times New Roman" panose="02020603050405020304" pitchFamily="18" charset="0"/>
                  <a:sym typeface="Clear Sans Bold"/>
                </a:rPr>
                <a:t>ҚОРЫТЫНДЫ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49" y="4546761"/>
            <a:ext cx="4977652" cy="2903631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651014" y="1501534"/>
            <a:ext cx="16985972" cy="7950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240"/>
              </a:lnSpc>
            </a:pPr>
            <a:r>
              <a:rPr lang="en-US" sz="5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Ата-аналарға</a:t>
            </a:r>
            <a:r>
              <a:rPr lang="en-US" sz="5400" b="1" dirty="0">
                <a:solidFill>
                  <a:srgbClr val="2C92D5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5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арналған</a:t>
            </a:r>
            <a:r>
              <a:rPr lang="en-US" sz="5400" b="1" dirty="0">
                <a:solidFill>
                  <a:srgbClr val="2C92D5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5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консульта</a:t>
            </a:r>
            <a:r>
              <a:rPr lang="kk-KZ" sz="5400" b="1" dirty="0">
                <a:solidFill>
                  <a:srgbClr val="2C92D5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циялық</a:t>
            </a:r>
            <a:r>
              <a:rPr lang="en-US" sz="5400" b="1" dirty="0">
                <a:solidFill>
                  <a:srgbClr val="2C92D5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5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пункт</a:t>
            </a:r>
            <a:endParaRPr lang="en-US" sz="5400" b="1" dirty="0">
              <a:solidFill>
                <a:srgbClr val="2C92D5"/>
              </a:solidFill>
              <a:latin typeface="Times New Roman" panose="02020603050405020304" pitchFamily="18" charset="0"/>
              <a:ea typeface="Open Sans Bold"/>
              <a:cs typeface="Times New Roman" panose="02020603050405020304" pitchFamily="18" charset="0"/>
              <a:sym typeface="Open Sans Bold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916695" y="3076972"/>
            <a:ext cx="14454609" cy="5409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479"/>
              </a:lnSpc>
              <a:spcBef>
                <a:spcPct val="0"/>
              </a:spcBef>
            </a:pP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Ата-аналардың</a:t>
            </a:r>
            <a:r>
              <a:rPr lang="en-US" sz="3600" b="1" dirty="0">
                <a:solidFill>
                  <a:srgbClr val="ED0603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 </a:t>
            </a:r>
            <a:r>
              <a:rPr lang="en-US" sz="3600" b="1" dirty="0" err="1">
                <a:solidFill>
                  <a:srgbClr val="0453F1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Кеңес</a:t>
            </a:r>
            <a:r>
              <a:rPr lang="en-US" sz="3600" b="1" dirty="0">
                <a:solidFill>
                  <a:srgbClr val="0453F1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 </a:t>
            </a:r>
            <a:r>
              <a:rPr lang="en-US" sz="3600" b="1" dirty="0" err="1">
                <a:solidFill>
                  <a:srgbClr val="0453F1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беру</a:t>
            </a:r>
            <a:r>
              <a:rPr lang="en-US" sz="3600" b="1" dirty="0">
                <a:solidFill>
                  <a:srgbClr val="0453F1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 </a:t>
            </a:r>
            <a:r>
              <a:rPr lang="en-US" sz="3600" b="1" dirty="0" err="1">
                <a:solidFill>
                  <a:srgbClr val="0453F1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пунктіне</a:t>
            </a:r>
            <a:r>
              <a:rPr lang="en-US" sz="3600" b="1" dirty="0">
                <a:solidFill>
                  <a:srgbClr val="5E17EB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қатысым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деңгейі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715828" y="7530887"/>
            <a:ext cx="3604093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599"/>
              </a:lnSpc>
            </a:pPr>
            <a:r>
              <a:rPr lang="en-US" sz="3400" b="1" dirty="0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2022-2023 </a:t>
            </a:r>
            <a:r>
              <a:rPr lang="en-US" sz="3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оқу</a:t>
            </a:r>
            <a:r>
              <a:rPr lang="en-US" sz="3400" b="1" dirty="0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 </a:t>
            </a:r>
            <a:r>
              <a:rPr lang="en-US" sz="3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жылы</a:t>
            </a:r>
            <a:endParaRPr lang="en-US" sz="3400" b="1" dirty="0">
              <a:solidFill>
                <a:srgbClr val="2C92D5"/>
              </a:solidFill>
              <a:latin typeface="Times New Roman" panose="02020603050405020304" pitchFamily="18" charset="0"/>
              <a:ea typeface="Roboto Bold"/>
              <a:cs typeface="Times New Roman" panose="02020603050405020304" pitchFamily="18" charset="0"/>
              <a:sym typeface="Roboto Bold"/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5174" y="4546761"/>
            <a:ext cx="4977652" cy="2903631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7341953" y="7530887"/>
            <a:ext cx="3604093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599"/>
              </a:lnSpc>
            </a:pPr>
            <a:r>
              <a:rPr lang="en-US" sz="3400" b="1" dirty="0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2023-2024 </a:t>
            </a:r>
            <a:r>
              <a:rPr lang="en-US" sz="3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оқу</a:t>
            </a:r>
            <a:r>
              <a:rPr lang="en-US" sz="3400" b="1" dirty="0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 </a:t>
            </a:r>
            <a:r>
              <a:rPr lang="en-US" sz="3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жылы</a:t>
            </a:r>
            <a:endParaRPr lang="en-US" sz="3400" b="1" dirty="0">
              <a:solidFill>
                <a:srgbClr val="2C92D5"/>
              </a:solidFill>
              <a:latin typeface="Times New Roman" panose="02020603050405020304" pitchFamily="18" charset="0"/>
              <a:ea typeface="Roboto Bold"/>
              <a:cs typeface="Times New Roman" panose="02020603050405020304" pitchFamily="18" charset="0"/>
              <a:sym typeface="Roboto Bold"/>
            </a:endParaRP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81299" y="4546761"/>
            <a:ext cx="4977652" cy="2903631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13240053" y="7530887"/>
            <a:ext cx="3604093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599"/>
              </a:lnSpc>
            </a:pPr>
            <a:r>
              <a:rPr lang="en-US" sz="3400" b="1" dirty="0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2024-2025 </a:t>
            </a:r>
            <a:r>
              <a:rPr lang="en-US" sz="3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оқу</a:t>
            </a:r>
            <a:r>
              <a:rPr lang="en-US" sz="3400" b="1" dirty="0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 </a:t>
            </a:r>
            <a:r>
              <a:rPr lang="en-US" sz="3400" b="1" dirty="0" err="1">
                <a:solidFill>
                  <a:srgbClr val="2C92D5"/>
                </a:solidFill>
                <a:latin typeface="Times New Roman" panose="02020603050405020304" pitchFamily="18" charset="0"/>
                <a:ea typeface="Roboto Bold"/>
                <a:cs typeface="Times New Roman" panose="02020603050405020304" pitchFamily="18" charset="0"/>
                <a:sym typeface="Roboto Bold"/>
              </a:rPr>
              <a:t>жылы</a:t>
            </a:r>
            <a:endParaRPr lang="en-US" sz="3400" b="1" dirty="0">
              <a:solidFill>
                <a:srgbClr val="2C92D5"/>
              </a:solidFill>
              <a:latin typeface="Times New Roman" panose="02020603050405020304" pitchFamily="18" charset="0"/>
              <a:ea typeface="Roboto Bold"/>
              <a:cs typeface="Times New Roman" panose="02020603050405020304" pitchFamily="18" charset="0"/>
              <a:sym typeface="Roboto 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09600" y="708660"/>
            <a:ext cx="8507911" cy="12048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4900"/>
              </a:lnSpc>
              <a:spcBef>
                <a:spcPct val="0"/>
              </a:spcBef>
            </a:pPr>
            <a:r>
              <a:rPr lang="en-US" sz="35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ormorant Garamond Bold"/>
                <a:cs typeface="Times New Roman" panose="02020603050405020304" pitchFamily="18" charset="0"/>
                <a:sym typeface="Cormorant Garamond Bold"/>
              </a:rPr>
              <a:t>Ата-аналарға</a:t>
            </a:r>
            <a:r>
              <a:rPr lang="en-US" sz="3500" b="1" dirty="0">
                <a:solidFill>
                  <a:srgbClr val="C00000"/>
                </a:solidFill>
                <a:latin typeface="Times New Roman" panose="02020603050405020304" pitchFamily="18" charset="0"/>
                <a:ea typeface="Cormorant Garamond Bold"/>
                <a:cs typeface="Times New Roman" panose="02020603050405020304" pitchFamily="18" charset="0"/>
                <a:sym typeface="Cormorant Garamond Bold"/>
              </a:rPr>
              <a:t> </a:t>
            </a:r>
            <a:r>
              <a:rPr lang="en-US" sz="35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ormorant Garamond Bold"/>
                <a:cs typeface="Times New Roman" panose="02020603050405020304" pitchFamily="18" charset="0"/>
                <a:sym typeface="Cormorant Garamond Bold"/>
              </a:rPr>
              <a:t>арналған</a:t>
            </a:r>
            <a:r>
              <a:rPr lang="en-US" sz="3500" b="1" dirty="0">
                <a:solidFill>
                  <a:srgbClr val="C00000"/>
                </a:solidFill>
                <a:latin typeface="Times New Roman" panose="02020603050405020304" pitchFamily="18" charset="0"/>
                <a:ea typeface="Cormorant Garamond Bold"/>
                <a:cs typeface="Times New Roman" panose="02020603050405020304" pitchFamily="18" charset="0"/>
                <a:sym typeface="Cormorant Garamond Bold"/>
              </a:rPr>
              <a:t> </a:t>
            </a:r>
            <a:r>
              <a:rPr lang="en-US" sz="35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ormorant Garamond Bold"/>
                <a:cs typeface="Times New Roman" panose="02020603050405020304" pitchFamily="18" charset="0"/>
                <a:sym typeface="Cormorant Garamond Bold"/>
              </a:rPr>
              <a:t>консуьт</a:t>
            </a:r>
            <a:r>
              <a:rPr lang="kk-KZ" sz="3500" b="1" dirty="0">
                <a:solidFill>
                  <a:srgbClr val="C00000"/>
                </a:solidFill>
                <a:latin typeface="Times New Roman" panose="02020603050405020304" pitchFamily="18" charset="0"/>
                <a:ea typeface="Cormorant Garamond Bold"/>
                <a:cs typeface="Times New Roman" panose="02020603050405020304" pitchFamily="18" charset="0"/>
                <a:sym typeface="Cormorant Garamond Bold"/>
              </a:rPr>
              <a:t>ациялық</a:t>
            </a:r>
            <a:r>
              <a:rPr lang="en-US" sz="3500" b="1" dirty="0">
                <a:solidFill>
                  <a:srgbClr val="C00000"/>
                </a:solidFill>
                <a:latin typeface="Times New Roman" panose="02020603050405020304" pitchFamily="18" charset="0"/>
                <a:ea typeface="Cormorant Garamond Bold"/>
                <a:cs typeface="Times New Roman" panose="02020603050405020304" pitchFamily="18" charset="0"/>
                <a:sym typeface="Cormorant Garamond Bold"/>
              </a:rPr>
              <a:t> </a:t>
            </a:r>
            <a:r>
              <a:rPr lang="en-US" sz="35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ormorant Garamond Bold"/>
                <a:cs typeface="Times New Roman" panose="02020603050405020304" pitchFamily="18" charset="0"/>
                <a:sym typeface="Cormorant Garamond Bold"/>
              </a:rPr>
              <a:t>пункт</a:t>
            </a:r>
            <a:endParaRPr lang="en-US" sz="3500" b="1" dirty="0">
              <a:solidFill>
                <a:srgbClr val="C00000"/>
              </a:solidFill>
              <a:latin typeface="Times New Roman" panose="02020603050405020304" pitchFamily="18" charset="0"/>
              <a:ea typeface="Cormorant Garamond Bold"/>
              <a:cs typeface="Times New Roman" panose="02020603050405020304" pitchFamily="18" charset="0"/>
              <a:sym typeface="Cormorant Garamond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9966994" y="6022986"/>
            <a:ext cx="7973947" cy="3077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 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“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Ата-аналарға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арналған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консульта</a:t>
            </a:r>
            <a:r>
              <a:rPr lang="kk-KZ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циялық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пункт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” 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жұмысының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барлық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мәліметтері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мекеме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сайтына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және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әлеуметтік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желідегі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парақшамызға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салынған</a:t>
            </a:r>
            <a:endParaRPr lang="en-US" sz="3399" b="1" dirty="0">
              <a:solidFill>
                <a:schemeClr val="tx2"/>
              </a:solidFill>
              <a:latin typeface="Times New Roman" panose="02020603050405020304" pitchFamily="18" charset="0"/>
              <a:ea typeface="Open Sans Bold"/>
              <a:cs typeface="Times New Roman" panose="02020603050405020304" pitchFamily="18" charset="0"/>
              <a:sym typeface="Open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61821" y="8077529"/>
            <a:ext cx="9120146" cy="577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i="1" u="sng" dirty="0">
                <a:solidFill>
                  <a:srgbClr val="2C92D5"/>
                </a:solidFill>
                <a:latin typeface="Arimo Italics"/>
                <a:ea typeface="Arimo Italics"/>
                <a:cs typeface="Arimo Italics"/>
                <a:sym typeface="Arimo Italics"/>
                <a:hlinkClick r:id="rId2" tooltip="https://sad-shanyrak.kz/kz/am-orshyly-ke-es.html"/>
              </a:rPr>
              <a:t>https://sad-shanyrak.kz/kz/am-orshyly-ke-es.html</a:t>
            </a:r>
            <a:r>
              <a:rPr lang="kk-KZ" sz="3200" i="1" u="sng" dirty="0">
                <a:solidFill>
                  <a:srgbClr val="2C92D5"/>
                </a:solidFill>
                <a:latin typeface="Arimo Italics"/>
                <a:ea typeface="Arimo Italics"/>
                <a:cs typeface="Arimo Italics"/>
                <a:sym typeface="Arimo Italics"/>
              </a:rPr>
              <a:t> </a:t>
            </a:r>
            <a:r>
              <a:rPr lang="en-US" sz="3200" i="1" dirty="0">
                <a:solidFill>
                  <a:srgbClr val="2C92D5"/>
                </a:solidFill>
                <a:latin typeface="Arimo Italics"/>
                <a:ea typeface="Arimo Italics"/>
                <a:cs typeface="Arimo Italics"/>
                <a:sym typeface="Arimo Italics"/>
              </a:rPr>
              <a:t> 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1821" y="2570751"/>
            <a:ext cx="8780384" cy="4574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23"/>
              </a:lnSpc>
              <a:spcBef>
                <a:spcPct val="0"/>
              </a:spcBef>
            </a:pP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Сайт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арқылы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ақпарат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беру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- МДҰ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жұмысындағы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біршама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жаңа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тәсіл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.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Өзара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әрекеттесудің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бұл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түрі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МДҰ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педагогтарына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ата-аналармен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байланысты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жүзеге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асыруға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,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олардың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өзекті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сұрақтарына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білікті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жауап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беруге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,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қызметтерін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түзетуге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мүмкіндік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береді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.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Ақпараттың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ашықтығы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мен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қол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жетімділігі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ұйымның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оң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имиджін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жасауға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ықпал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ететіні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сөзсіз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.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Сол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себепті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де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“АКП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жұмысы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”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балабақша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сайтына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жүйелі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салынып</a:t>
            </a:r>
            <a:r>
              <a:rPr lang="en-US" sz="2874" b="1" dirty="0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 </a:t>
            </a:r>
            <a:r>
              <a:rPr lang="en-US" sz="2874" b="1" dirty="0" err="1">
                <a:solidFill>
                  <a:schemeClr val="tx2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отыр</a:t>
            </a:r>
            <a:endParaRPr lang="en-US" sz="2874" b="1" dirty="0">
              <a:solidFill>
                <a:schemeClr val="tx2"/>
              </a:solidFill>
              <a:latin typeface="Times New Roman" panose="02020603050405020304" pitchFamily="18" charset="0"/>
              <a:ea typeface="Arimo Bold"/>
              <a:cs typeface="Times New Roman" panose="02020603050405020304" pitchFamily="18" charset="0"/>
              <a:sym typeface="Arimo Bold"/>
            </a:endParaRPr>
          </a:p>
        </p:txBody>
      </p:sp>
      <p:pic>
        <p:nvPicPr>
          <p:cNvPr id="11" name="Сурет 10">
            <a:extLst>
              <a:ext uri="{FF2B5EF4-FFF2-40B4-BE49-F238E27FC236}">
                <a16:creationId xmlns:a16="http://schemas.microsoft.com/office/drawing/2014/main" id="{9865B3E6-7E6D-B536-6D8D-09EC5D93A5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47" r="21250" b="7217"/>
          <a:stretch/>
        </p:blipFill>
        <p:spPr>
          <a:xfrm>
            <a:off x="9664438" y="503305"/>
            <a:ext cx="6917090" cy="551968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902135" y="127062"/>
            <a:ext cx="16483731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«</a:t>
            </a:r>
            <a:r>
              <a:rPr lang="kk-KZ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Ақбота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»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бөбекжай-балабақшасы</a:t>
            </a:r>
            <a:endParaRPr lang="kk-KZ" sz="2800" b="1" dirty="0">
              <a:solidFill>
                <a:srgbClr val="C00000"/>
              </a:solidFill>
              <a:latin typeface="Times New Roman" panose="02020603050405020304" pitchFamily="18" charset="0"/>
              <a:ea typeface="Open Sans Bold"/>
              <a:cs typeface="Times New Roman" panose="02020603050405020304" pitchFamily="18" charset="0"/>
              <a:sym typeface="Open Sans Bold"/>
            </a:endParaRPr>
          </a:p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«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Ата-аналарға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арналған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консульта</a:t>
            </a:r>
            <a:r>
              <a:rPr lang="kk-KZ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циялық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пунктінің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»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жылдық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жоспары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Open Sans Bold"/>
              <a:cs typeface="Times New Roman" panose="02020603050405020304" pitchFamily="18" charset="0"/>
              <a:sym typeface="Open Sans Bold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444313"/>
              </p:ext>
            </p:extLst>
          </p:nvPr>
        </p:nvGraphicFramePr>
        <p:xfrm>
          <a:off x="266700" y="1257300"/>
          <a:ext cx="17754600" cy="8841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5165">
                  <a:extLst>
                    <a:ext uri="{9D8B030D-6E8A-4147-A177-3AD203B41FA5}">
                      <a16:colId xmlns:a16="http://schemas.microsoft.com/office/drawing/2014/main" val="615920058"/>
                    </a:ext>
                  </a:extLst>
                </a:gridCol>
                <a:gridCol w="6526235">
                  <a:extLst>
                    <a:ext uri="{9D8B030D-6E8A-4147-A177-3AD203B41FA5}">
                      <a16:colId xmlns:a16="http://schemas.microsoft.com/office/drawing/2014/main" val="3503620460"/>
                    </a:ext>
                  </a:extLst>
                </a:gridCol>
                <a:gridCol w="4901983">
                  <a:extLst>
                    <a:ext uri="{9D8B030D-6E8A-4147-A177-3AD203B41FA5}">
                      <a16:colId xmlns:a16="http://schemas.microsoft.com/office/drawing/2014/main" val="1169364991"/>
                    </a:ext>
                  </a:extLst>
                </a:gridCol>
                <a:gridCol w="2641817">
                  <a:extLst>
                    <a:ext uri="{9D8B030D-6E8A-4147-A177-3AD203B41FA5}">
                      <a16:colId xmlns:a16="http://schemas.microsoft.com/office/drawing/2014/main" val="2392658528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533387847"/>
                    </a:ext>
                  </a:extLst>
                </a:gridCol>
              </a:tblGrid>
              <a:tr h="5466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Іс-шара атауы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Формасы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2578842859"/>
                  </a:ext>
                </a:extLst>
              </a:tr>
              <a:tr h="554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 ата-аналарды тіркеу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Шарт жасасу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Тамыз, қыркүйек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Меңгеруші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3342831018"/>
                  </a:ext>
                </a:extLst>
              </a:tr>
              <a:tr h="554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«Мектеп жасына дейінгі балалардың психологиялық-педагогикалық  бейімделуі»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Кеңес беру әңгімелесу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Қыркүйек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Меңгеруші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Педагог-психолог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2521674244"/>
                  </a:ext>
                </a:extLst>
              </a:tr>
              <a:tr h="634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«Дені саудың – жаны сау»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Жаднама тарату, кеңес беру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Қазан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Медбике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1746291439"/>
                  </a:ext>
                </a:extLst>
              </a:tr>
              <a:tr h="713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«Кітаппен жарқын әлемге»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Кітап оқу, викториналық сұрақтар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Қараша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Әдіскер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760473015"/>
                  </a:ext>
                </a:extLst>
              </a:tr>
              <a:tr h="15195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«Бала және гаджет»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«Аяз атадан сыйлық»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Сауалнама толтыру, видеоролик қарау, әңгімелесу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КП қатысушыларына жаңа</a:t>
                      </a:r>
                      <a:r>
                        <a:rPr lang="kk-KZ" sz="24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жылдық сыйлықтар тарту ету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Желтоқсан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Педагог-психолог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Меңгеруші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2236831335"/>
                  </a:ext>
                </a:extLst>
              </a:tr>
              <a:tr h="554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«Ұлттық ойын – ұлт қазынасы»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Ұлттық ойындарды ойнау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Қаңтар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 тәрбиешілері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564346959"/>
                  </a:ext>
                </a:extLst>
              </a:tr>
              <a:tr h="842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«Ерекше білім беру қажеттілігі бар балаларды сүйемелдеу»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Психологиялық тренинг, дәріс, ұсыныстар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Ақпан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КП-ың барлық мамандары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580281436"/>
                  </a:ext>
                </a:extLst>
              </a:tr>
              <a:tr h="554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«Ұсақ қол моторикасын дамытудың маңызы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Дамытушы ойындар ойнау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Наурыз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 тәрбиешілері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2207616108"/>
                  </a:ext>
                </a:extLst>
              </a:tr>
              <a:tr h="6311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«Баланың шығармашылық қабілетін ояту»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Дидактикалық ойындар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Сәуір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Тәрбиешілер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117555207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«Ертегілер әлемі»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Ертегі терапиясы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Мамыр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 тәрбиешілері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2957739056"/>
                  </a:ext>
                </a:extLst>
              </a:tr>
              <a:tr h="512563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/>
                        <a:t>12</a:t>
                      </a:r>
                      <a:endParaRPr lang="ru-RU" sz="2000" dirty="0"/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 есеп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Есеп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Мамыр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КП-ың барлық мамандары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84" marR="64084" marT="0" marB="0"/>
                </a:tc>
                <a:extLst>
                  <a:ext uri="{0D108BD9-81ED-4DB2-BD59-A6C34878D82A}">
                    <a16:rowId xmlns:a16="http://schemas.microsoft.com/office/drawing/2014/main" val="170639274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урет 2">
            <a:extLst>
              <a:ext uri="{FF2B5EF4-FFF2-40B4-BE49-F238E27FC236}">
                <a16:creationId xmlns:a16="http://schemas.microsoft.com/office/drawing/2014/main" id="{7C28ECAD-628B-DE18-125A-18F5F42EB1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837" y="150395"/>
            <a:ext cx="10831230" cy="6092567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709357" y="4655766"/>
            <a:ext cx="992463" cy="992463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7C9E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  <a:r>
                <a:rPr lang="en-US" sz="2699">
                  <a:solidFill>
                    <a:srgbClr val="FFFEFE"/>
                  </a:solidFill>
                  <a:latin typeface="Gotham"/>
                  <a:ea typeface="Gotham"/>
                  <a:cs typeface="Gotham"/>
                  <a:sym typeface="Gotham"/>
                </a:rPr>
                <a:t>5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51509" y="3320505"/>
            <a:ext cx="508158" cy="543805"/>
            <a:chOff x="0" y="0"/>
            <a:chExt cx="812800" cy="86981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0453F1"/>
              </a:solidFill>
              <a:prstDash val="solid"/>
              <a:miter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  <a:spcBef>
                  <a:spcPct val="0"/>
                </a:spcBef>
              </a:pPr>
              <a:r>
                <a:rPr lang="en-US" sz="170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3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51509" y="1987111"/>
            <a:ext cx="508158" cy="543805"/>
            <a:chOff x="0" y="0"/>
            <a:chExt cx="812800" cy="86981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0453F1"/>
              </a:solidFill>
              <a:prstDash val="solid"/>
              <a:miter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  <a:spcBef>
                  <a:spcPct val="0"/>
                </a:spcBef>
              </a:pPr>
              <a:r>
                <a:rPr lang="en-US" sz="170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1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51509" y="3988135"/>
            <a:ext cx="508158" cy="543805"/>
            <a:chOff x="0" y="0"/>
            <a:chExt cx="812800" cy="86981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0453F1"/>
              </a:solidFill>
              <a:prstDash val="solid"/>
              <a:miter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  <a:spcBef>
                  <a:spcPct val="0"/>
                </a:spcBef>
              </a:pPr>
              <a:r>
                <a:rPr lang="en-US" sz="170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4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951509" y="2652874"/>
            <a:ext cx="508158" cy="543805"/>
            <a:chOff x="0" y="0"/>
            <a:chExt cx="812800" cy="869819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0453F1"/>
              </a:solidFill>
              <a:prstDash val="solid"/>
              <a:miter/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  <a:spcBef>
                  <a:spcPct val="0"/>
                </a:spcBef>
              </a:pPr>
              <a:r>
                <a:rPr lang="en-US" sz="170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2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951509" y="6430348"/>
            <a:ext cx="508158" cy="543805"/>
            <a:chOff x="0" y="0"/>
            <a:chExt cx="812800" cy="86981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0453F1"/>
              </a:solidFill>
              <a:prstDash val="solid"/>
              <a:miter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  <a:spcBef>
                  <a:spcPct val="0"/>
                </a:spcBef>
              </a:pPr>
              <a:r>
                <a:rPr lang="en-US" sz="170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7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951509" y="5764584"/>
            <a:ext cx="508158" cy="543805"/>
            <a:chOff x="0" y="0"/>
            <a:chExt cx="812800" cy="869819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0453F1"/>
              </a:solidFill>
              <a:prstDash val="solid"/>
              <a:miter/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  <a:spcBef>
                  <a:spcPct val="0"/>
                </a:spcBef>
              </a:pPr>
              <a:r>
                <a:rPr lang="en-US" sz="170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6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951509" y="7088453"/>
            <a:ext cx="508158" cy="543805"/>
            <a:chOff x="0" y="0"/>
            <a:chExt cx="812800" cy="869819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0453F1"/>
              </a:solidFill>
              <a:prstDash val="solid"/>
              <a:miter/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  <a:spcBef>
                  <a:spcPct val="0"/>
                </a:spcBef>
              </a:pPr>
              <a:r>
                <a:rPr lang="en-US" sz="170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8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951509" y="7756083"/>
            <a:ext cx="508158" cy="543805"/>
            <a:chOff x="0" y="0"/>
            <a:chExt cx="812800" cy="869819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812800" cy="869819"/>
            </a:xfrm>
            <a:custGeom>
              <a:avLst/>
              <a:gdLst/>
              <a:ahLst/>
              <a:cxnLst/>
              <a:rect l="l" t="t" r="r" b="b"/>
              <a:pathLst>
                <a:path w="812800" h="869819">
                  <a:moveTo>
                    <a:pt x="406400" y="0"/>
                  </a:moveTo>
                  <a:cubicBezTo>
                    <a:pt x="181951" y="0"/>
                    <a:pt x="0" y="194716"/>
                    <a:pt x="0" y="434909"/>
                  </a:cubicBezTo>
                  <a:cubicBezTo>
                    <a:pt x="0" y="675103"/>
                    <a:pt x="181951" y="869819"/>
                    <a:pt x="406400" y="869819"/>
                  </a:cubicBezTo>
                  <a:cubicBezTo>
                    <a:pt x="630849" y="869819"/>
                    <a:pt x="812800" y="675103"/>
                    <a:pt x="812800" y="434909"/>
                  </a:cubicBezTo>
                  <a:cubicBezTo>
                    <a:pt x="812800" y="194716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EFE"/>
            </a:solidFill>
            <a:ln w="9525" cap="sq">
              <a:solidFill>
                <a:srgbClr val="0453F1"/>
              </a:solidFill>
              <a:prstDash val="solid"/>
              <a:miter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76200" y="52970"/>
              <a:ext cx="660400" cy="735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  <a:spcBef>
                  <a:spcPct val="0"/>
                </a:spcBef>
              </a:pPr>
              <a:r>
                <a:rPr lang="en-US" sz="1700">
                  <a:solidFill>
                    <a:srgbClr val="191919"/>
                  </a:solidFill>
                  <a:latin typeface="Gotham"/>
                  <a:ea typeface="Gotham"/>
                  <a:cs typeface="Gotham"/>
                  <a:sym typeface="Gotham"/>
                </a:rPr>
                <a:t>9</a:t>
              </a:r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1485893" y="6667500"/>
            <a:ext cx="6231206" cy="35536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499"/>
              </a:lnSpc>
            </a:pP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Консульта</a:t>
            </a:r>
            <a:r>
              <a:rPr lang="kk-KZ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циялық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пункттің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жұмыс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жоспарына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сәйкес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болашақ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тәрбиеленушілердің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ата-аналарымен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танысу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,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қарым-қатынас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орнату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,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ата-аналардың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функционалдық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сауаттылығының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деңгейін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арттыру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мақсатында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бақшамызда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өткізілген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жиналыстан</a:t>
            </a:r>
            <a:r>
              <a:rPr lang="en-US" sz="2499" b="1" dirty="0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2499" b="1" dirty="0" err="1">
                <a:solidFill>
                  <a:schemeClr val="tx2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көрініс</a:t>
            </a:r>
            <a:endParaRPr lang="en-US" sz="2499" b="1" dirty="0">
              <a:solidFill>
                <a:schemeClr val="tx2"/>
              </a:solidFill>
              <a:latin typeface="Times New Roman" panose="02020603050405020304" pitchFamily="18" charset="0"/>
              <a:ea typeface="Gotham Bold"/>
              <a:cs typeface="Times New Roman" panose="02020603050405020304" pitchFamily="18" charset="0"/>
              <a:sym typeface="Gotham Bold"/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1028701" y="365728"/>
            <a:ext cx="8115299" cy="7444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6300"/>
              </a:lnSpc>
              <a:spcBef>
                <a:spcPct val="0"/>
              </a:spcBef>
            </a:pPr>
            <a:r>
              <a:rPr lang="en-US" sz="4500" b="1" dirty="0">
                <a:solidFill>
                  <a:srgbClr val="C00000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КП</a:t>
            </a:r>
            <a:r>
              <a:rPr lang="kk-KZ" sz="4500" b="1" dirty="0">
                <a:solidFill>
                  <a:srgbClr val="C00000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«Ақбота»</a:t>
            </a:r>
            <a:r>
              <a:rPr lang="en-US" sz="4500" b="1" dirty="0">
                <a:solidFill>
                  <a:srgbClr val="C00000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4500" b="1" dirty="0" err="1">
                <a:solidFill>
                  <a:srgbClr val="C00000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кезекті</a:t>
            </a:r>
            <a:r>
              <a:rPr lang="en-US" sz="4500" b="1" dirty="0">
                <a:solidFill>
                  <a:srgbClr val="C00000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 </a:t>
            </a:r>
            <a:r>
              <a:rPr lang="en-US" sz="4500" b="1" dirty="0" err="1">
                <a:solidFill>
                  <a:srgbClr val="C00000"/>
                </a:solidFill>
                <a:latin typeface="Times New Roman" panose="02020603050405020304" pitchFamily="18" charset="0"/>
                <a:ea typeface="Gotham Bold"/>
                <a:cs typeface="Times New Roman" panose="02020603050405020304" pitchFamily="18" charset="0"/>
                <a:sym typeface="Gotham Bold"/>
              </a:rPr>
              <a:t>жұмысы</a:t>
            </a:r>
            <a:endParaRPr lang="en-US" sz="4500" b="1" dirty="0">
              <a:solidFill>
                <a:srgbClr val="C00000"/>
              </a:solidFill>
              <a:latin typeface="Times New Roman" panose="02020603050405020304" pitchFamily="18" charset="0"/>
              <a:ea typeface="Gotham Bold"/>
              <a:cs typeface="Times New Roman" panose="02020603050405020304" pitchFamily="18" charset="0"/>
              <a:sym typeface="Gotham Bold"/>
            </a:endParaRPr>
          </a:p>
        </p:txBody>
      </p:sp>
      <p:pic>
        <p:nvPicPr>
          <p:cNvPr id="35" name="Сурет 34">
            <a:extLst>
              <a:ext uri="{FF2B5EF4-FFF2-40B4-BE49-F238E27FC236}">
                <a16:creationId xmlns:a16="http://schemas.microsoft.com/office/drawing/2014/main" id="{BB098AB2-F477-6EC1-45FE-13BB61690C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74" t="1112" r="11876"/>
          <a:stretch/>
        </p:blipFill>
        <p:spPr>
          <a:xfrm>
            <a:off x="36585" y="3353621"/>
            <a:ext cx="8686800" cy="6781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5582" y="-102147"/>
            <a:ext cx="7539950" cy="10355098"/>
          </a:xfrm>
          <a:prstGeom prst="rect">
            <a:avLst/>
          </a:prstGeom>
          <a:solidFill>
            <a:srgbClr val="37C9EF"/>
          </a:solidFill>
        </p:spPr>
      </p:sp>
      <p:sp>
        <p:nvSpPr>
          <p:cNvPr id="4" name="TextBox 4"/>
          <p:cNvSpPr txBox="1"/>
          <p:nvPr/>
        </p:nvSpPr>
        <p:spPr>
          <a:xfrm>
            <a:off x="7949473" y="1494637"/>
            <a:ext cx="9956132" cy="30260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Балабақша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kk-KZ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хатшысы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kk-KZ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Ә.Қ.Әлжанова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kk-KZ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консультациялық пункттің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кезекті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қатысушылары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ата-ана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kk-KZ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Акнур</a:t>
            </a:r>
            <a:r>
              <a:rPr lang="kk-KZ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kk-KZ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Мукено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ва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мен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kk-KZ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қызы Бержан Асылым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kk-KZ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балабақшаға кезекке қою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жөнінде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кеңес</a:t>
            </a:r>
            <a:r>
              <a:rPr lang="en-US" sz="3399" b="1" dirty="0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  <a:r>
              <a:rPr lang="en-US" sz="3399" b="1" dirty="0" err="1">
                <a:solidFill>
                  <a:schemeClr val="tx2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жүргізуде</a:t>
            </a:r>
            <a:endParaRPr lang="en-US" sz="3399" b="1" dirty="0">
              <a:solidFill>
                <a:schemeClr val="tx2"/>
              </a:solidFill>
              <a:latin typeface="Times New Roman" panose="02020603050405020304" pitchFamily="18" charset="0"/>
              <a:ea typeface="Open Sans Bold"/>
              <a:cs typeface="Times New Roman" panose="02020603050405020304" pitchFamily="18" charset="0"/>
              <a:sym typeface="Open Sans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1216328" y="5860978"/>
            <a:ext cx="3422423" cy="2552698"/>
          </a:xfrm>
          <a:custGeom>
            <a:avLst/>
            <a:gdLst/>
            <a:ahLst/>
            <a:cxnLst/>
            <a:rect l="l" t="t" r="r" b="b"/>
            <a:pathLst>
              <a:path w="3422423" h="2552698">
                <a:moveTo>
                  <a:pt x="0" y="0"/>
                </a:moveTo>
                <a:lnTo>
                  <a:pt x="3422422" y="0"/>
                </a:lnTo>
                <a:lnTo>
                  <a:pt x="3422422" y="2552698"/>
                </a:lnTo>
                <a:lnTo>
                  <a:pt x="0" y="255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7" name="Сурет 6">
            <a:extLst>
              <a:ext uri="{FF2B5EF4-FFF2-40B4-BE49-F238E27FC236}">
                <a16:creationId xmlns:a16="http://schemas.microsoft.com/office/drawing/2014/main" id="{5EB6815F-F341-27F2-5006-400A50FF86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7" y="497325"/>
            <a:ext cx="7639665" cy="915615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C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32969" y="3754593"/>
            <a:ext cx="12622062" cy="1179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209"/>
              </a:lnSpc>
            </a:pPr>
            <a:r>
              <a:rPr lang="en-US" sz="7674" b="1" dirty="0" err="1">
                <a:solidFill>
                  <a:schemeClr val="tx2"/>
                </a:solidFill>
                <a:latin typeface="Times New Roman" panose="02020603050405020304" pitchFamily="18" charset="0"/>
                <a:ea typeface="IBM Plex Sans Bold"/>
                <a:cs typeface="Times New Roman" panose="02020603050405020304" pitchFamily="18" charset="0"/>
                <a:sym typeface="IBM Plex Sans Bold"/>
              </a:rPr>
              <a:t>Назарларыңызға</a:t>
            </a:r>
            <a:r>
              <a:rPr lang="en-US" sz="7674" b="1" dirty="0">
                <a:solidFill>
                  <a:schemeClr val="tx2"/>
                </a:solidFill>
                <a:latin typeface="Times New Roman" panose="02020603050405020304" pitchFamily="18" charset="0"/>
                <a:ea typeface="IBM Plex Sans Bold"/>
                <a:cs typeface="Times New Roman" panose="02020603050405020304" pitchFamily="18" charset="0"/>
                <a:sym typeface="IBM Plex Sans Bold"/>
              </a:rPr>
              <a:t> </a:t>
            </a:r>
            <a:r>
              <a:rPr lang="en-US" sz="7674" b="1" dirty="0" err="1">
                <a:solidFill>
                  <a:schemeClr val="tx2"/>
                </a:solidFill>
                <a:latin typeface="Times New Roman" panose="02020603050405020304" pitchFamily="18" charset="0"/>
                <a:ea typeface="IBM Plex Sans Bold"/>
                <a:cs typeface="Times New Roman" panose="02020603050405020304" pitchFamily="18" charset="0"/>
                <a:sym typeface="IBM Plex Sans Bold"/>
              </a:rPr>
              <a:t>рахмет</a:t>
            </a:r>
            <a:r>
              <a:rPr lang="en-US" sz="7674" b="1" dirty="0">
                <a:solidFill>
                  <a:schemeClr val="tx2"/>
                </a:solidFill>
                <a:latin typeface="Times New Roman" panose="02020603050405020304" pitchFamily="18" charset="0"/>
                <a:ea typeface="IBM Plex Sans Bold"/>
                <a:cs typeface="Times New Roman" panose="02020603050405020304" pitchFamily="18" charset="0"/>
                <a:sym typeface="IBM Plex Sans Bold"/>
              </a:rPr>
              <a:t>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516</Words>
  <Application>Microsoft Office PowerPoint</Application>
  <PresentationFormat>Реттелетін</PresentationFormat>
  <Paragraphs>114</Paragraphs>
  <Slides>9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7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9</vt:i4>
      </vt:variant>
    </vt:vector>
  </HeadingPairs>
  <TitlesOfParts>
    <vt:vector size="17" baseType="lpstr">
      <vt:lpstr>Lato 1 Bold</vt:lpstr>
      <vt:lpstr>Times New Roman</vt:lpstr>
      <vt:lpstr>Arial</vt:lpstr>
      <vt:lpstr>Open Sans Bold</vt:lpstr>
      <vt:lpstr>Arimo Italics</vt:lpstr>
      <vt:lpstr>Gotham</vt:lpstr>
      <vt:lpstr>Calibri</vt:lpstr>
      <vt:lpstr>Office Theme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Ақтөбе облысының білім басқармасы Хромтау ауданының білім бөлімі” ММ-нің “Шаңырақ” бөбекжай-балабақшасы МКҚК</dc:title>
  <cp:lastModifiedBy>Baikadam 4</cp:lastModifiedBy>
  <cp:revision>13</cp:revision>
  <dcterms:created xsi:type="dcterms:W3CDTF">2006-08-16T00:00:00Z</dcterms:created>
  <dcterms:modified xsi:type="dcterms:W3CDTF">2025-05-06T09:40:43Z</dcterms:modified>
  <dc:identifier>DAGcLNKfkak</dc:identifier>
</cp:coreProperties>
</file>